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Nuni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61e5c1c941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61e5c1c941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61e5c1c94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61e5c1c94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61e5c1c94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61e5c1c94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61e5c1c94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61e5c1c94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61e5c1c94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61e5c1c94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61e5c1c94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61e5c1c94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 up doctor list all available doctors </a:t>
            </a:r>
            <a:endParaRPr/>
          </a:p>
          <a:p>
            <a:pPr indent="0" lvl="0" marL="0" rtl="0" algn="l">
              <a:spcBef>
                <a:spcPts val="0"/>
              </a:spcBef>
              <a:spcAft>
                <a:spcPts val="0"/>
              </a:spcAft>
              <a:buNone/>
            </a:pPr>
            <a:r>
              <a:rPr lang="en"/>
              <a:t>We come here from patient page therefore all patient details are transferred over thus Sarah should only</a:t>
            </a:r>
            <a:br>
              <a:rPr lang="en"/>
            </a:br>
            <a:r>
              <a:rPr lang="en"/>
              <a:t>Click on time -&gt; select doctor/appointment type and specified time for the booking!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1e5c1c94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61e5c1c94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61e5c1c94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61e5c1c94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will talk about who we are, go through some key design prototypes, and will provide a step by step task walkthrough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61e5c1c94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61e5c1c94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main page of our application would look like, It’ll contain the date and time as well as customizable useful features for the receptionist to use. These can include important notices, doctors’ schedules/information, and shortcut keys that can provide easy access to other tasks that are performed on a daily basis such as booking in a patient for example.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61e5c1c94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61e5c1c94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Editing account </a:t>
            </a:r>
            <a:endParaRPr/>
          </a:p>
          <a:p>
            <a:pPr indent="-317500" lvl="0" marL="457200" rtl="0" algn="l">
              <a:spcBef>
                <a:spcPts val="0"/>
              </a:spcBef>
              <a:spcAft>
                <a:spcPts val="0"/>
              </a:spcAft>
              <a:buSzPts val="1400"/>
              <a:buChar char="-"/>
            </a:pPr>
            <a:r>
              <a:rPr lang="en"/>
              <a:t>Task bar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61e5c1c94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61e5c1c94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61e5c1c94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61e5c1c94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61e5c1c94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61e5c1c94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Calcare</a:t>
            </a:r>
            <a:r>
              <a:rPr lang="en"/>
              <a:t> Wireframes</a:t>
            </a:r>
            <a:endParaRPr/>
          </a:p>
        </p:txBody>
      </p:sp>
      <p:sp>
        <p:nvSpPr>
          <p:cNvPr id="137" name="Google Shape;137;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latin typeface="Nunito"/>
                <a:ea typeface="Nunito"/>
                <a:cs typeface="Nunito"/>
                <a:sym typeface="Nunito"/>
              </a:rPr>
              <a:t>Ricky, Vardhini, Quyanna, Farhan, and Haris </a:t>
            </a:r>
            <a:endParaRPr sz="1400">
              <a:solidFill>
                <a:schemeClr val="dk2"/>
              </a:solidFill>
              <a:latin typeface="Nunito"/>
              <a:ea typeface="Nunito"/>
              <a:cs typeface="Nunito"/>
              <a:sym typeface="Nunito"/>
            </a:endParaRPr>
          </a:p>
          <a:p>
            <a:pPr indent="0" lvl="0" marL="0" rtl="0" algn="l">
              <a:spcBef>
                <a:spcPts val="0"/>
              </a:spcBef>
              <a:spcAft>
                <a:spcPts val="0"/>
              </a:spcAft>
              <a:buNone/>
            </a:pPr>
            <a:r>
              <a:t/>
            </a:r>
            <a:endParaRPr/>
          </a:p>
        </p:txBody>
      </p:sp>
      <p:pic>
        <p:nvPicPr>
          <p:cNvPr id="138" name="Google Shape;138;p17"/>
          <p:cNvPicPr preferRelativeResize="0"/>
          <p:nvPr/>
        </p:nvPicPr>
        <p:blipFill>
          <a:blip r:embed="rId4">
            <a:alphaModFix/>
          </a:blip>
          <a:stretch>
            <a:fillRect/>
          </a:stretch>
        </p:blipFill>
        <p:spPr>
          <a:xfrm>
            <a:off x="5204725" y="1659375"/>
            <a:ext cx="3449426" cy="1963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Step #1 Conclusion</a:t>
            </a:r>
            <a:endParaRPr/>
          </a:p>
        </p:txBody>
      </p:sp>
      <p:sp>
        <p:nvSpPr>
          <p:cNvPr id="202" name="Google Shape;202;p26"/>
          <p:cNvSpPr txBox="1"/>
          <p:nvPr>
            <p:ph idx="2" type="body"/>
          </p:nvPr>
        </p:nvSpPr>
        <p:spPr>
          <a:xfrm>
            <a:off x="4901325" y="1193425"/>
            <a:ext cx="3695700" cy="3097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178D7D"/>
              </a:buClr>
              <a:buSzPts val="1500"/>
              <a:buChar char="●"/>
            </a:pPr>
            <a:r>
              <a:rPr b="1" lang="en" sz="1500">
                <a:solidFill>
                  <a:srgbClr val="178D7D"/>
                </a:solidFill>
                <a:latin typeface="Nunito"/>
                <a:ea typeface="Nunito"/>
                <a:cs typeface="Nunito"/>
                <a:sym typeface="Nunito"/>
              </a:rPr>
              <a:t>Motivation: High: </a:t>
            </a:r>
            <a:r>
              <a:rPr lang="en" sz="1500">
                <a:solidFill>
                  <a:srgbClr val="178D7D"/>
                </a:solidFill>
                <a:latin typeface="Nunito"/>
                <a:ea typeface="Nunito"/>
                <a:cs typeface="Nunito"/>
                <a:sym typeface="Nunito"/>
              </a:rPr>
              <a:t>Begin the process of making a patient file.</a:t>
            </a:r>
            <a:endParaRPr sz="1500">
              <a:solidFill>
                <a:srgbClr val="178D7D"/>
              </a:solidFill>
              <a:latin typeface="Nunito"/>
              <a:ea typeface="Nunito"/>
              <a:cs typeface="Nunito"/>
              <a:sym typeface="Nunito"/>
            </a:endParaRPr>
          </a:p>
          <a:p>
            <a:pPr indent="-323850" lvl="0" marL="457200" rtl="0" algn="l">
              <a:spcBef>
                <a:spcPts val="0"/>
              </a:spcBef>
              <a:spcAft>
                <a:spcPts val="0"/>
              </a:spcAft>
              <a:buClr>
                <a:srgbClr val="178D7D"/>
              </a:buClr>
              <a:buSzPts val="1500"/>
              <a:buChar char="●"/>
            </a:pPr>
            <a:r>
              <a:rPr b="1" lang="en" sz="1500">
                <a:solidFill>
                  <a:srgbClr val="178D7D"/>
                </a:solidFill>
                <a:latin typeface="Nunito"/>
                <a:ea typeface="Nunito"/>
                <a:cs typeface="Nunito"/>
                <a:sym typeface="Nunito"/>
              </a:rPr>
              <a:t>Knowledge: High: </a:t>
            </a:r>
            <a:r>
              <a:rPr lang="en" sz="1500">
                <a:solidFill>
                  <a:srgbClr val="178D7D"/>
                </a:solidFill>
                <a:latin typeface="Nunito"/>
                <a:ea typeface="Nunito"/>
                <a:cs typeface="Nunito"/>
                <a:sym typeface="Nunito"/>
              </a:rPr>
              <a:t>Buttons are explicitly labelled and the procedure to create the file is straightforward.</a:t>
            </a:r>
            <a:endParaRPr sz="1500">
              <a:solidFill>
                <a:srgbClr val="178D7D"/>
              </a:solidFill>
              <a:latin typeface="Nunito"/>
              <a:ea typeface="Nunito"/>
              <a:cs typeface="Nunito"/>
              <a:sym typeface="Nunito"/>
            </a:endParaRPr>
          </a:p>
          <a:p>
            <a:pPr indent="-323850" lvl="0" marL="457200" rtl="0" algn="l">
              <a:spcBef>
                <a:spcPts val="0"/>
              </a:spcBef>
              <a:spcAft>
                <a:spcPts val="0"/>
              </a:spcAft>
              <a:buClr>
                <a:srgbClr val="178D7D"/>
              </a:buClr>
              <a:buSzPts val="1500"/>
              <a:buChar char="●"/>
            </a:pPr>
            <a:r>
              <a:rPr b="1" lang="en" sz="1500">
                <a:solidFill>
                  <a:srgbClr val="178D7D"/>
                </a:solidFill>
                <a:latin typeface="Nunito"/>
                <a:ea typeface="Nunito"/>
                <a:cs typeface="Nunito"/>
                <a:sym typeface="Nunito"/>
              </a:rPr>
              <a:t>Problems and Solutions: </a:t>
            </a:r>
            <a:r>
              <a:rPr lang="en" sz="1500">
                <a:solidFill>
                  <a:srgbClr val="178D7D"/>
                </a:solidFill>
                <a:latin typeface="Nunito"/>
                <a:ea typeface="Nunito"/>
                <a:cs typeface="Nunito"/>
                <a:sym typeface="Nunito"/>
              </a:rPr>
              <a:t>N/A.</a:t>
            </a:r>
            <a:endParaRPr sz="1500">
              <a:solidFill>
                <a:srgbClr val="178D7D"/>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Step #2 </a:t>
            </a:r>
            <a:endParaRPr/>
          </a:p>
        </p:txBody>
      </p:sp>
      <p:sp>
        <p:nvSpPr>
          <p:cNvPr id="208" name="Google Shape;208;p27"/>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patient file.</a:t>
            </a:r>
            <a:endParaRPr/>
          </a:p>
        </p:txBody>
      </p:sp>
      <p:sp>
        <p:nvSpPr>
          <p:cNvPr id="209" name="Google Shape;209;p27"/>
          <p:cNvSpPr txBox="1"/>
          <p:nvPr>
            <p:ph idx="2" type="body"/>
          </p:nvPr>
        </p:nvSpPr>
        <p:spPr>
          <a:xfrm>
            <a:off x="5203275" y="2030675"/>
            <a:ext cx="3374400" cy="146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solidFill>
                  <a:srgbClr val="178D7D"/>
                </a:solidFill>
                <a:latin typeface="Nunito"/>
                <a:ea typeface="Nunito"/>
                <a:cs typeface="Nunito"/>
                <a:sym typeface="Nunito"/>
              </a:rPr>
              <a:t>Sarah gets the prospective patients' information to create the patient file.</a:t>
            </a:r>
            <a:endParaRPr sz="1700">
              <a:solidFill>
                <a:srgbClr val="178D7D"/>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2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Patient Creation Page</a:t>
            </a:r>
            <a:endParaRPr>
              <a:solidFill>
                <a:schemeClr val="lt1"/>
              </a:solidFill>
              <a:latin typeface="Lato"/>
              <a:ea typeface="Lato"/>
              <a:cs typeface="Lato"/>
              <a:sym typeface="Lato"/>
            </a:endParaRPr>
          </a:p>
        </p:txBody>
      </p:sp>
      <p:pic>
        <p:nvPicPr>
          <p:cNvPr id="215" name="Google Shape;215;p28"/>
          <p:cNvPicPr preferRelativeResize="0"/>
          <p:nvPr/>
        </p:nvPicPr>
        <p:blipFill>
          <a:blip r:embed="rId3">
            <a:alphaModFix/>
          </a:blip>
          <a:stretch>
            <a:fillRect/>
          </a:stretch>
        </p:blipFill>
        <p:spPr>
          <a:xfrm>
            <a:off x="1636525" y="954950"/>
            <a:ext cx="5870950" cy="32336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Step #2 Conclusion</a:t>
            </a:r>
            <a:endParaRPr/>
          </a:p>
        </p:txBody>
      </p:sp>
      <p:sp>
        <p:nvSpPr>
          <p:cNvPr id="221" name="Google Shape;221;p29"/>
          <p:cNvSpPr txBox="1"/>
          <p:nvPr>
            <p:ph idx="2" type="body"/>
          </p:nvPr>
        </p:nvSpPr>
        <p:spPr>
          <a:xfrm>
            <a:off x="4901350" y="716800"/>
            <a:ext cx="3637500" cy="3739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178D7D"/>
              </a:buClr>
              <a:buSzPts val="1500"/>
              <a:buChar char="●"/>
            </a:pPr>
            <a:r>
              <a:rPr b="1" lang="en" sz="1500">
                <a:solidFill>
                  <a:srgbClr val="178D7D"/>
                </a:solidFill>
                <a:latin typeface="Nunito"/>
                <a:ea typeface="Nunito"/>
                <a:cs typeface="Nunito"/>
                <a:sym typeface="Nunito"/>
              </a:rPr>
              <a:t>Motivation: High: </a:t>
            </a:r>
            <a:r>
              <a:rPr lang="en" sz="1500">
                <a:solidFill>
                  <a:srgbClr val="178D7D"/>
                </a:solidFill>
                <a:latin typeface="Nunito"/>
                <a:ea typeface="Nunito"/>
                <a:cs typeface="Nunito"/>
                <a:sym typeface="Nunito"/>
              </a:rPr>
              <a:t>They must fill out all the patient information before they’re able to proceed.</a:t>
            </a:r>
            <a:endParaRPr sz="1500">
              <a:solidFill>
                <a:srgbClr val="178D7D"/>
              </a:solidFill>
              <a:latin typeface="Nunito"/>
              <a:ea typeface="Nunito"/>
              <a:cs typeface="Nunito"/>
              <a:sym typeface="Nunito"/>
            </a:endParaRPr>
          </a:p>
          <a:p>
            <a:pPr indent="-323850" lvl="0" marL="457200" rtl="0" algn="l">
              <a:spcBef>
                <a:spcPts val="0"/>
              </a:spcBef>
              <a:spcAft>
                <a:spcPts val="0"/>
              </a:spcAft>
              <a:buClr>
                <a:srgbClr val="178D7D"/>
              </a:buClr>
              <a:buSzPts val="1500"/>
              <a:buChar char="●"/>
            </a:pPr>
            <a:r>
              <a:rPr b="1" lang="en" sz="1500">
                <a:solidFill>
                  <a:srgbClr val="178D7D"/>
                </a:solidFill>
                <a:latin typeface="Nunito"/>
                <a:ea typeface="Nunito"/>
                <a:cs typeface="Nunito"/>
                <a:sym typeface="Nunito"/>
              </a:rPr>
              <a:t>Knowledge: Medium: </a:t>
            </a:r>
            <a:r>
              <a:rPr lang="en" sz="1500">
                <a:solidFill>
                  <a:srgbClr val="178D7D"/>
                </a:solidFill>
                <a:latin typeface="Nunito"/>
                <a:ea typeface="Nunito"/>
                <a:cs typeface="Nunito"/>
                <a:sym typeface="Nunito"/>
              </a:rPr>
              <a:t>Fields are explicitly labelled, however, patient data must be entered by the staff member.</a:t>
            </a:r>
            <a:endParaRPr sz="1500">
              <a:solidFill>
                <a:srgbClr val="178D7D"/>
              </a:solidFill>
              <a:latin typeface="Nunito"/>
              <a:ea typeface="Nunito"/>
              <a:cs typeface="Nunito"/>
              <a:sym typeface="Nunito"/>
            </a:endParaRPr>
          </a:p>
          <a:p>
            <a:pPr indent="-323850" lvl="0" marL="457200" rtl="0" algn="l">
              <a:spcBef>
                <a:spcPts val="0"/>
              </a:spcBef>
              <a:spcAft>
                <a:spcPts val="0"/>
              </a:spcAft>
              <a:buClr>
                <a:srgbClr val="178D7D"/>
              </a:buClr>
              <a:buSzPts val="1500"/>
              <a:buChar char="●"/>
            </a:pPr>
            <a:r>
              <a:rPr b="1" lang="en" sz="1500">
                <a:solidFill>
                  <a:srgbClr val="178D7D"/>
                </a:solidFill>
                <a:latin typeface="Nunito"/>
                <a:ea typeface="Nunito"/>
                <a:cs typeface="Nunito"/>
                <a:sym typeface="Nunito"/>
              </a:rPr>
              <a:t>Problems and Solutions:</a:t>
            </a:r>
            <a:r>
              <a:rPr lang="en" sz="1500">
                <a:solidFill>
                  <a:srgbClr val="178D7D"/>
                </a:solidFill>
                <a:latin typeface="Nunito"/>
                <a:ea typeface="Nunito"/>
                <a:cs typeface="Nunito"/>
                <a:sym typeface="Nunito"/>
              </a:rPr>
              <a:t> </a:t>
            </a:r>
            <a:endParaRPr sz="1500">
              <a:solidFill>
                <a:srgbClr val="178D7D"/>
              </a:solidFill>
              <a:latin typeface="Nunito"/>
              <a:ea typeface="Nunito"/>
              <a:cs typeface="Nunito"/>
              <a:sym typeface="Nunito"/>
            </a:endParaRPr>
          </a:p>
          <a:p>
            <a:pPr indent="-311150" lvl="1" marL="914400" rtl="0" algn="l">
              <a:spcBef>
                <a:spcPts val="0"/>
              </a:spcBef>
              <a:spcAft>
                <a:spcPts val="0"/>
              </a:spcAft>
              <a:buClr>
                <a:srgbClr val="178D7D"/>
              </a:buClr>
              <a:buSzPts val="1300"/>
              <a:buFont typeface="Nunito"/>
              <a:buChar char="○"/>
            </a:pPr>
            <a:r>
              <a:rPr lang="en" sz="1300">
                <a:solidFill>
                  <a:srgbClr val="178D7D"/>
                </a:solidFill>
                <a:latin typeface="Nunito"/>
                <a:ea typeface="Nunito"/>
                <a:cs typeface="Nunito"/>
                <a:sym typeface="Nunito"/>
              </a:rPr>
              <a:t>Problem #1: A staff member enters the wrong information for the patient.</a:t>
            </a:r>
            <a:endParaRPr sz="1300">
              <a:solidFill>
                <a:srgbClr val="178D7D"/>
              </a:solidFill>
              <a:latin typeface="Nunito"/>
              <a:ea typeface="Nunito"/>
              <a:cs typeface="Nunito"/>
              <a:sym typeface="Nunito"/>
            </a:endParaRPr>
          </a:p>
          <a:p>
            <a:pPr indent="-311150" lvl="1" marL="914400" rtl="0" algn="l">
              <a:spcBef>
                <a:spcPts val="0"/>
              </a:spcBef>
              <a:spcAft>
                <a:spcPts val="0"/>
              </a:spcAft>
              <a:buClr>
                <a:srgbClr val="178D7D"/>
              </a:buClr>
              <a:buSzPts val="1300"/>
              <a:buFont typeface="Nunito"/>
              <a:buChar char="○"/>
            </a:pPr>
            <a:r>
              <a:rPr lang="en" sz="1300">
                <a:solidFill>
                  <a:srgbClr val="178D7D"/>
                </a:solidFill>
                <a:latin typeface="Nunito"/>
                <a:ea typeface="Nunito"/>
                <a:cs typeface="Nunito"/>
                <a:sym typeface="Nunito"/>
              </a:rPr>
              <a:t>Solution #1: Add an extra verification page to verify the patient information before continuing to the next step.</a:t>
            </a:r>
            <a:endParaRPr sz="1300">
              <a:solidFill>
                <a:srgbClr val="178D7D"/>
              </a:solidFill>
              <a:latin typeface="Nunito"/>
              <a:ea typeface="Nunito"/>
              <a:cs typeface="Nunito"/>
              <a:sym typeface="Nunito"/>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Step #3</a:t>
            </a:r>
            <a:endParaRPr/>
          </a:p>
        </p:txBody>
      </p:sp>
      <p:sp>
        <p:nvSpPr>
          <p:cNvPr id="227" name="Google Shape;227;p3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appointment availability &amp; finalize appointment.</a:t>
            </a:r>
            <a:endParaRPr/>
          </a:p>
        </p:txBody>
      </p:sp>
      <p:sp>
        <p:nvSpPr>
          <p:cNvPr id="228" name="Google Shape;228;p3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solidFill>
                  <a:srgbClr val="178D7D"/>
                </a:solidFill>
                <a:latin typeface="Nunito"/>
                <a:ea typeface="Nunito"/>
                <a:cs typeface="Nunito"/>
                <a:sym typeface="Nunito"/>
              </a:rPr>
              <a:t>As Sarah has finished creating the patient's file, she will now check the doctor's availability to schedule the patient. Once a time is selected, </a:t>
            </a:r>
            <a:r>
              <a:rPr lang="en" sz="1700">
                <a:solidFill>
                  <a:srgbClr val="178D7D"/>
                </a:solidFill>
                <a:latin typeface="Nunito"/>
                <a:ea typeface="Nunito"/>
                <a:cs typeface="Nunito"/>
                <a:sym typeface="Nunito"/>
              </a:rPr>
              <a:t>Sarah now verifies the details of the appointment and books the patient based.</a:t>
            </a:r>
            <a:endParaRPr sz="1700">
              <a:solidFill>
                <a:srgbClr val="178D7D"/>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3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Calendar Page</a:t>
            </a:r>
            <a:endParaRPr>
              <a:solidFill>
                <a:schemeClr val="lt1"/>
              </a:solidFill>
              <a:latin typeface="Lato"/>
              <a:ea typeface="Lato"/>
              <a:cs typeface="Lato"/>
              <a:sym typeface="Lato"/>
            </a:endParaRPr>
          </a:p>
        </p:txBody>
      </p:sp>
      <p:pic>
        <p:nvPicPr>
          <p:cNvPr id="234" name="Google Shape;234;p31"/>
          <p:cNvPicPr preferRelativeResize="0"/>
          <p:nvPr/>
        </p:nvPicPr>
        <p:blipFill>
          <a:blip r:embed="rId3">
            <a:alphaModFix/>
          </a:blip>
          <a:stretch>
            <a:fillRect/>
          </a:stretch>
        </p:blipFill>
        <p:spPr>
          <a:xfrm>
            <a:off x="1403900" y="815038"/>
            <a:ext cx="6336200" cy="3513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Step #3 Conclusion</a:t>
            </a:r>
            <a:endParaRPr/>
          </a:p>
        </p:txBody>
      </p:sp>
      <p:sp>
        <p:nvSpPr>
          <p:cNvPr id="240" name="Google Shape;240;p32"/>
          <p:cNvSpPr txBox="1"/>
          <p:nvPr>
            <p:ph idx="2" type="body"/>
          </p:nvPr>
        </p:nvSpPr>
        <p:spPr>
          <a:xfrm>
            <a:off x="5152125" y="555375"/>
            <a:ext cx="3374400" cy="309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sz="1400">
                <a:solidFill>
                  <a:schemeClr val="dk1"/>
                </a:solidFill>
                <a:latin typeface="Nunito"/>
                <a:ea typeface="Nunito"/>
                <a:cs typeface="Nunito"/>
                <a:sym typeface="Nunito"/>
              </a:rPr>
              <a:t>Motivation: High: </a:t>
            </a:r>
            <a:r>
              <a:rPr lang="en" sz="1400">
                <a:solidFill>
                  <a:schemeClr val="dk1"/>
                </a:solidFill>
                <a:latin typeface="Nunito"/>
                <a:ea typeface="Nunito"/>
                <a:cs typeface="Nunito"/>
                <a:sym typeface="Nunito"/>
              </a:rPr>
              <a:t>They must select a time and doctor to finish scheduling an appointment for the patient.</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Char char="●"/>
            </a:pPr>
            <a:r>
              <a:rPr b="1" lang="en" sz="1400">
                <a:solidFill>
                  <a:schemeClr val="dk1"/>
                </a:solidFill>
                <a:latin typeface="Nunito"/>
                <a:ea typeface="Nunito"/>
                <a:cs typeface="Nunito"/>
                <a:sym typeface="Nunito"/>
              </a:rPr>
              <a:t>Knowledge: High</a:t>
            </a:r>
            <a:r>
              <a:rPr lang="en" sz="1400">
                <a:solidFill>
                  <a:schemeClr val="dk1"/>
                </a:solidFill>
                <a:latin typeface="Nunito"/>
                <a:ea typeface="Nunito"/>
                <a:cs typeface="Nunito"/>
                <a:sym typeface="Nunito"/>
              </a:rPr>
              <a:t>: Fields are explicitly labelled, and data is given by the software. (Ex. Time slot selected, doctors available, etc)</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Char char="●"/>
            </a:pPr>
            <a:r>
              <a:rPr b="1" lang="en" sz="1400">
                <a:solidFill>
                  <a:schemeClr val="dk1"/>
                </a:solidFill>
                <a:latin typeface="Nunito"/>
                <a:ea typeface="Nunito"/>
                <a:cs typeface="Nunito"/>
                <a:sym typeface="Nunito"/>
              </a:rPr>
              <a:t>Problems and Solutions</a:t>
            </a:r>
            <a:r>
              <a:rPr lang="en" sz="1400">
                <a:solidFill>
                  <a:schemeClr val="dk1"/>
                </a:solidFill>
                <a:latin typeface="Nunito"/>
                <a:ea typeface="Nunito"/>
                <a:cs typeface="Nunito"/>
                <a:sym typeface="Nunito"/>
              </a:rPr>
              <a:t>: </a:t>
            </a:r>
            <a:endParaRPr sz="1400">
              <a:solidFill>
                <a:schemeClr val="dk1"/>
              </a:solidFill>
              <a:latin typeface="Nunito"/>
              <a:ea typeface="Nunito"/>
              <a:cs typeface="Nunito"/>
              <a:sym typeface="Nunito"/>
            </a:endParaRPr>
          </a:p>
          <a:p>
            <a:pPr indent="-317500" lvl="1" marL="9144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Problem #1: A staff member chooses the wrong doctor for the appointment.</a:t>
            </a:r>
            <a:endParaRPr sz="1400">
              <a:solidFill>
                <a:schemeClr val="dk1"/>
              </a:solidFill>
              <a:latin typeface="Nunito"/>
              <a:ea typeface="Nunito"/>
              <a:cs typeface="Nunito"/>
              <a:sym typeface="Nunito"/>
            </a:endParaRPr>
          </a:p>
          <a:p>
            <a:pPr indent="-317500" lvl="1" marL="914400" rtl="0" algn="l">
              <a:spcBef>
                <a:spcPts val="0"/>
              </a:spcBef>
              <a:spcAft>
                <a:spcPts val="0"/>
              </a:spcAft>
              <a:buClr>
                <a:schemeClr val="dk1"/>
              </a:buClr>
              <a:buSzPts val="1400"/>
              <a:buFont typeface="Nunito"/>
              <a:buChar char="○"/>
            </a:pPr>
            <a:r>
              <a:rPr lang="en" sz="1400">
                <a:solidFill>
                  <a:schemeClr val="dk1"/>
                </a:solidFill>
                <a:latin typeface="Nunito"/>
                <a:ea typeface="Nunito"/>
                <a:cs typeface="Nunito"/>
                <a:sym typeface="Nunito"/>
              </a:rPr>
              <a:t>Solution #1: Add an extra verification page to verify all of the appointment details.</a:t>
            </a:r>
            <a:endParaRPr sz="1400">
              <a:solidFill>
                <a:schemeClr val="dk1"/>
              </a:solidFill>
              <a:latin typeface="Nunito"/>
              <a:ea typeface="Nunito"/>
              <a:cs typeface="Nunito"/>
              <a:sym typeface="Nunito"/>
            </a:endParaRPr>
          </a:p>
          <a:p>
            <a:pPr indent="0" lvl="0" marL="0" rtl="0" algn="l">
              <a:spcBef>
                <a:spcPts val="1600"/>
              </a:spcBef>
              <a:spcAft>
                <a:spcPts val="160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244" name="Shape 244"/>
        <p:cNvGrpSpPr/>
        <p:nvPr/>
      </p:nvGrpSpPr>
      <p:grpSpPr>
        <a:xfrm>
          <a:off x="0" y="0"/>
          <a:ext cx="0" cy="0"/>
          <a:chOff x="0" y="0"/>
          <a:chExt cx="0" cy="0"/>
        </a:xfrm>
      </p:grpSpPr>
      <p:sp>
        <p:nvSpPr>
          <p:cNvPr id="245" name="Google Shape;245;p3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8D7D">
            <a:alpha val="68080"/>
          </a:srgbClr>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4" name="Google Shape;144;p18"/>
          <p:cNvSpPr txBox="1"/>
          <p:nvPr>
            <p:ph idx="4294967295" type="subTitle"/>
          </p:nvPr>
        </p:nvSpPr>
        <p:spPr>
          <a:xfrm>
            <a:off x="729450" y="2138877"/>
            <a:ext cx="4080000" cy="3252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FFFFF"/>
              </a:buClr>
              <a:buSzPts val="1600"/>
              <a:buAutoNum type="arabicPeriod"/>
            </a:pPr>
            <a:r>
              <a:rPr lang="en" sz="1600">
                <a:solidFill>
                  <a:srgbClr val="FFFFFF"/>
                </a:solidFill>
              </a:rPr>
              <a:t>Project Topic &amp; Context</a:t>
            </a:r>
            <a:endParaRPr sz="1600">
              <a:solidFill>
                <a:srgbClr val="FFFFFF"/>
              </a:solidFill>
            </a:endParaRPr>
          </a:p>
          <a:p>
            <a:pPr indent="-330200" lvl="0" marL="457200" rtl="0" algn="l">
              <a:lnSpc>
                <a:spcPct val="115000"/>
              </a:lnSpc>
              <a:spcBef>
                <a:spcPts val="0"/>
              </a:spcBef>
              <a:spcAft>
                <a:spcPts val="0"/>
              </a:spcAft>
              <a:buClr>
                <a:srgbClr val="FFFFFF"/>
              </a:buClr>
              <a:buSzPts val="1600"/>
              <a:buAutoNum type="arabicPeriod"/>
            </a:pPr>
            <a:r>
              <a:rPr lang="en" sz="1600">
                <a:solidFill>
                  <a:srgbClr val="FFFFFF"/>
                </a:solidFill>
              </a:rPr>
              <a:t>Prototypes</a:t>
            </a:r>
            <a:endParaRPr sz="1600">
              <a:solidFill>
                <a:srgbClr val="FFFFFF"/>
              </a:solidFill>
            </a:endParaRPr>
          </a:p>
          <a:p>
            <a:pPr indent="-330200" lvl="0" marL="457200" rtl="0" algn="l">
              <a:lnSpc>
                <a:spcPct val="115000"/>
              </a:lnSpc>
              <a:spcBef>
                <a:spcPts val="0"/>
              </a:spcBef>
              <a:spcAft>
                <a:spcPts val="0"/>
              </a:spcAft>
              <a:buClr>
                <a:srgbClr val="FFFFFF"/>
              </a:buClr>
              <a:buSzPts val="1600"/>
              <a:buAutoNum type="arabicPeriod"/>
            </a:pPr>
            <a:r>
              <a:rPr lang="en" sz="1600">
                <a:solidFill>
                  <a:srgbClr val="FFFFFF"/>
                </a:solidFill>
              </a:rPr>
              <a:t>Task Walkthrough</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Topic</a:t>
            </a:r>
            <a:endParaRPr/>
          </a:p>
        </p:txBody>
      </p:sp>
      <p:sp>
        <p:nvSpPr>
          <p:cNvPr id="150" name="Google Shape;150;p19"/>
          <p:cNvSpPr txBox="1"/>
          <p:nvPr>
            <p:ph idx="2" type="body"/>
          </p:nvPr>
        </p:nvSpPr>
        <p:spPr>
          <a:xfrm>
            <a:off x="4961125" y="1638300"/>
            <a:ext cx="3843900" cy="256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highlight>
                  <a:srgbClr val="FFFFFF"/>
                </a:highlight>
                <a:latin typeface="Nunito"/>
                <a:ea typeface="Nunito"/>
                <a:cs typeface="Nunito"/>
                <a:sym typeface="Nunito"/>
              </a:rPr>
              <a:t>“11. A medical clinic would like to give its front-line staff a tool that will help them manage patient requests for appointments with particular doctors.”</a:t>
            </a:r>
            <a:endParaRPr b="1" sz="1700">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t/>
            </a:r>
            <a:endParaRPr b="1" sz="1600">
              <a:solidFill>
                <a:schemeClr val="dk1"/>
              </a:solidFill>
            </a:endParaRPr>
          </a:p>
          <a:p>
            <a:pPr indent="0" lvl="0" marL="0" rtl="0" algn="l">
              <a:lnSpc>
                <a:spcPct val="115000"/>
              </a:lnSpc>
              <a:spcBef>
                <a:spcPts val="1000"/>
              </a:spcBef>
              <a:spcAft>
                <a:spcPts val="1600"/>
              </a:spcAft>
              <a:buNone/>
            </a:pPr>
            <a:r>
              <a:t/>
            </a:r>
            <a:endParaRPr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Context </a:t>
            </a:r>
            <a:endParaRPr sz="3000"/>
          </a:p>
          <a:p>
            <a:pPr indent="0" lvl="0" marL="0" rtl="0" algn="l">
              <a:spcBef>
                <a:spcPts val="0"/>
              </a:spcBef>
              <a:spcAft>
                <a:spcPts val="0"/>
              </a:spcAft>
              <a:buNone/>
            </a:pPr>
            <a:r>
              <a:t/>
            </a:r>
            <a:endParaRPr sz="3000"/>
          </a:p>
        </p:txBody>
      </p:sp>
      <p:sp>
        <p:nvSpPr>
          <p:cNvPr id="156" name="Google Shape;156;p20"/>
          <p:cNvSpPr txBox="1"/>
          <p:nvPr>
            <p:ph idx="2" type="body"/>
          </p:nvPr>
        </p:nvSpPr>
        <p:spPr>
          <a:xfrm>
            <a:off x="5174225" y="865250"/>
            <a:ext cx="3374400" cy="30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500">
              <a:solidFill>
                <a:schemeClr val="dk1"/>
              </a:solidFill>
              <a:latin typeface="Nunito"/>
              <a:ea typeface="Nunito"/>
              <a:cs typeface="Nunito"/>
              <a:sym typeface="Nunito"/>
            </a:endParaRPr>
          </a:p>
          <a:p>
            <a:pPr indent="0" lvl="0" marL="0" rtl="0" algn="l">
              <a:lnSpc>
                <a:spcPct val="100000"/>
              </a:lnSpc>
              <a:spcBef>
                <a:spcPts val="1200"/>
              </a:spcBef>
              <a:spcAft>
                <a:spcPts val="0"/>
              </a:spcAft>
              <a:buNone/>
            </a:pPr>
            <a:r>
              <a:rPr b="1" lang="en" sz="1500">
                <a:solidFill>
                  <a:schemeClr val="dk1"/>
                </a:solidFill>
                <a:latin typeface="Nunito"/>
                <a:ea typeface="Nunito"/>
                <a:cs typeface="Nunito"/>
                <a:sym typeface="Nunito"/>
              </a:rPr>
              <a:t>We are CalCare!</a:t>
            </a:r>
            <a:endParaRPr b="1" sz="1500">
              <a:solidFill>
                <a:schemeClr val="dk1"/>
              </a:solidFill>
              <a:latin typeface="Nunito"/>
              <a:ea typeface="Nunito"/>
              <a:cs typeface="Nunito"/>
              <a:sym typeface="Nunito"/>
            </a:endParaRPr>
          </a:p>
          <a:p>
            <a:pPr indent="0" lvl="0" marL="0" rtl="0" algn="l">
              <a:lnSpc>
                <a:spcPct val="100000"/>
              </a:lnSpc>
              <a:spcBef>
                <a:spcPts val="1200"/>
              </a:spcBef>
              <a:spcAft>
                <a:spcPts val="0"/>
              </a:spcAft>
              <a:buNone/>
            </a:pPr>
            <a:r>
              <a:t/>
            </a:r>
            <a:endParaRPr sz="1500">
              <a:solidFill>
                <a:schemeClr val="dk1"/>
              </a:solidFill>
              <a:latin typeface="Nunito"/>
              <a:ea typeface="Nunito"/>
              <a:cs typeface="Nunito"/>
              <a:sym typeface="Nunito"/>
            </a:endParaRPr>
          </a:p>
          <a:p>
            <a:pPr indent="0" lvl="0" marL="0" rtl="0" algn="l">
              <a:lnSpc>
                <a:spcPct val="100000"/>
              </a:lnSpc>
              <a:spcBef>
                <a:spcPts val="1200"/>
              </a:spcBef>
              <a:spcAft>
                <a:spcPts val="0"/>
              </a:spcAft>
              <a:buNone/>
            </a:pPr>
            <a:r>
              <a:rPr lang="en" sz="1500">
                <a:solidFill>
                  <a:schemeClr val="dk1"/>
                </a:solidFill>
                <a:latin typeface="Nunito"/>
                <a:ea typeface="Nunito"/>
                <a:cs typeface="Nunito"/>
                <a:sym typeface="Nunito"/>
              </a:rPr>
              <a:t>Our product is a patient scheduling application that can be used in various medical facilities including Medical Clinics, Laboratories, and Hospitals.</a:t>
            </a:r>
            <a:endParaRPr sz="1500">
              <a:solidFill>
                <a:schemeClr val="dk1"/>
              </a:solidFill>
              <a:latin typeface="Nunito"/>
              <a:ea typeface="Nunito"/>
              <a:cs typeface="Nunito"/>
              <a:sym typeface="Nunito"/>
            </a:endParaRPr>
          </a:p>
          <a:p>
            <a:pPr indent="0" lvl="0" marL="0" rtl="0" algn="l">
              <a:lnSpc>
                <a:spcPct val="100000"/>
              </a:lnSpc>
              <a:spcBef>
                <a:spcPts val="1200"/>
              </a:spcBef>
              <a:spcAft>
                <a:spcPts val="0"/>
              </a:spcAft>
              <a:buNone/>
            </a:pPr>
            <a:r>
              <a:rPr lang="en" sz="1500">
                <a:solidFill>
                  <a:schemeClr val="dk1"/>
                </a:solidFill>
                <a:latin typeface="Nunito"/>
                <a:ea typeface="Nunito"/>
                <a:cs typeface="Nunito"/>
                <a:sym typeface="Nunito"/>
              </a:rPr>
              <a:t>The application will be used by frontline workers at these locations which will includes nurses, medical administrators, and receptionists.</a:t>
            </a:r>
            <a:endParaRPr sz="1500">
              <a:solidFill>
                <a:schemeClr val="dk1"/>
              </a:solidFill>
              <a:latin typeface="Nunito"/>
              <a:ea typeface="Nunito"/>
              <a:cs typeface="Nunito"/>
              <a:sym typeface="Nunito"/>
            </a:endParaRPr>
          </a:p>
          <a:p>
            <a:pPr indent="0" lvl="0" marL="0" rtl="0" algn="l">
              <a:lnSpc>
                <a:spcPct val="115000"/>
              </a:lnSpc>
              <a:spcBef>
                <a:spcPts val="1200"/>
              </a:spcBef>
              <a:spcAft>
                <a:spcPts val="1600"/>
              </a:spcAft>
              <a:buNone/>
            </a:pPr>
            <a:r>
              <a:t/>
            </a:r>
            <a:endParaRPr b="1" sz="1500">
              <a:solidFill>
                <a:schemeClr val="dk1"/>
              </a:solidFill>
            </a:endParaRPr>
          </a:p>
        </p:txBody>
      </p:sp>
      <p:pic>
        <p:nvPicPr>
          <p:cNvPr id="157" name="Google Shape;157;p20"/>
          <p:cNvPicPr preferRelativeResize="0"/>
          <p:nvPr/>
        </p:nvPicPr>
        <p:blipFill>
          <a:blip r:embed="rId3">
            <a:alphaModFix/>
          </a:blip>
          <a:stretch>
            <a:fillRect/>
          </a:stretch>
        </p:blipFill>
        <p:spPr>
          <a:xfrm>
            <a:off x="7094052" y="572650"/>
            <a:ext cx="1152200" cy="115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2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Main Page</a:t>
            </a:r>
            <a:endParaRPr>
              <a:solidFill>
                <a:schemeClr val="lt1"/>
              </a:solidFill>
              <a:latin typeface="Lato"/>
              <a:ea typeface="Lato"/>
              <a:cs typeface="Lato"/>
              <a:sym typeface="Lato"/>
            </a:endParaRPr>
          </a:p>
        </p:txBody>
      </p:sp>
      <p:pic>
        <p:nvPicPr>
          <p:cNvPr id="163" name="Google Shape;163;p21"/>
          <p:cNvPicPr preferRelativeResize="0"/>
          <p:nvPr/>
        </p:nvPicPr>
        <p:blipFill>
          <a:blip r:embed="rId3">
            <a:alphaModFix/>
          </a:blip>
          <a:stretch>
            <a:fillRect/>
          </a:stretch>
        </p:blipFill>
        <p:spPr>
          <a:xfrm>
            <a:off x="1511555" y="912525"/>
            <a:ext cx="6120893" cy="3613350"/>
          </a:xfrm>
          <a:prstGeom prst="rect">
            <a:avLst/>
          </a:prstGeom>
          <a:noFill/>
          <a:ln>
            <a:noFill/>
          </a:ln>
        </p:spPr>
      </p:pic>
      <p:grpSp>
        <p:nvGrpSpPr>
          <p:cNvPr id="164" name="Google Shape;164;p21"/>
          <p:cNvGrpSpPr/>
          <p:nvPr/>
        </p:nvGrpSpPr>
        <p:grpSpPr>
          <a:xfrm>
            <a:off x="5612949" y="2046750"/>
            <a:ext cx="2813169" cy="525000"/>
            <a:chOff x="5583878" y="2313675"/>
            <a:chExt cx="2981947" cy="525000"/>
          </a:xfrm>
        </p:grpSpPr>
        <p:sp>
          <p:nvSpPr>
            <p:cNvPr id="165" name="Google Shape;165;p21"/>
            <p:cNvSpPr/>
            <p:nvPr/>
          </p:nvSpPr>
          <p:spPr>
            <a:xfrm>
              <a:off x="6278925"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6369097" y="2313675"/>
              <a:ext cx="2140500" cy="52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lang="en" sz="1200">
                  <a:solidFill>
                    <a:srgbClr val="FFFFFF"/>
                  </a:solidFill>
                  <a:latin typeface="Lato"/>
                  <a:ea typeface="Lato"/>
                  <a:cs typeface="Lato"/>
                  <a:sym typeface="Lato"/>
                </a:rPr>
                <a:t>Shortcut keys allow easy use.</a:t>
              </a:r>
              <a:endParaRPr b="1" sz="1200">
                <a:solidFill>
                  <a:srgbClr val="FFFFFF"/>
                </a:solidFill>
                <a:latin typeface="Lato"/>
                <a:ea typeface="Lato"/>
                <a:cs typeface="Lato"/>
                <a:sym typeface="Lato"/>
              </a:endParaRPr>
            </a:p>
          </p:txBody>
        </p:sp>
        <p:cxnSp>
          <p:nvCxnSpPr>
            <p:cNvPr id="167" name="Google Shape;167;p21"/>
            <p:cNvCxnSpPr/>
            <p:nvPr/>
          </p:nvCxnSpPr>
          <p:spPr>
            <a:xfrm>
              <a:off x="5583878" y="2576175"/>
              <a:ext cx="845400" cy="0"/>
            </a:xfrm>
            <a:prstGeom prst="straightConnector1">
              <a:avLst/>
            </a:prstGeom>
            <a:noFill/>
            <a:ln cap="flat" cmpd="sng" w="28575">
              <a:solidFill>
                <a:srgbClr val="1A9988"/>
              </a:solidFill>
              <a:prstDash val="solid"/>
              <a:round/>
              <a:headEnd len="med" w="med" type="oval"/>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2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Account Page</a:t>
            </a:r>
            <a:endParaRPr>
              <a:solidFill>
                <a:schemeClr val="lt1"/>
              </a:solidFill>
              <a:latin typeface="Lato"/>
              <a:ea typeface="Lato"/>
              <a:cs typeface="Lato"/>
              <a:sym typeface="Lato"/>
            </a:endParaRPr>
          </a:p>
        </p:txBody>
      </p:sp>
      <p:pic>
        <p:nvPicPr>
          <p:cNvPr id="173" name="Google Shape;173;p22"/>
          <p:cNvPicPr preferRelativeResize="0"/>
          <p:nvPr/>
        </p:nvPicPr>
        <p:blipFill>
          <a:blip r:embed="rId3">
            <a:alphaModFix/>
          </a:blip>
          <a:stretch>
            <a:fillRect/>
          </a:stretch>
        </p:blipFill>
        <p:spPr>
          <a:xfrm>
            <a:off x="1583549" y="835075"/>
            <a:ext cx="5976899" cy="3624675"/>
          </a:xfrm>
          <a:prstGeom prst="rect">
            <a:avLst/>
          </a:prstGeom>
          <a:noFill/>
          <a:ln>
            <a:noFill/>
          </a:ln>
        </p:spPr>
      </p:pic>
      <p:grpSp>
        <p:nvGrpSpPr>
          <p:cNvPr id="174" name="Google Shape;174;p22"/>
          <p:cNvGrpSpPr/>
          <p:nvPr/>
        </p:nvGrpSpPr>
        <p:grpSpPr>
          <a:xfrm rot="10800000">
            <a:off x="-93567" y="1659775"/>
            <a:ext cx="2359019" cy="525000"/>
            <a:chOff x="5583878" y="2313675"/>
            <a:chExt cx="2981947" cy="525000"/>
          </a:xfrm>
        </p:grpSpPr>
        <p:sp>
          <p:nvSpPr>
            <p:cNvPr id="175" name="Google Shape;175;p22"/>
            <p:cNvSpPr/>
            <p:nvPr/>
          </p:nvSpPr>
          <p:spPr>
            <a:xfrm>
              <a:off x="6278925"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nvSpPr>
          <p:spPr>
            <a:xfrm rot="10800000">
              <a:off x="6369097" y="2313675"/>
              <a:ext cx="2140500" cy="52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lang="en" sz="1200">
                  <a:solidFill>
                    <a:srgbClr val="FFFFFF"/>
                  </a:solidFill>
                  <a:latin typeface="Lato"/>
                  <a:ea typeface="Lato"/>
                  <a:cs typeface="Lato"/>
                  <a:sym typeface="Lato"/>
                </a:rPr>
                <a:t>Taskbar for ease of navigation.</a:t>
              </a:r>
              <a:endParaRPr b="1" sz="1200">
                <a:solidFill>
                  <a:srgbClr val="FFFFFF"/>
                </a:solidFill>
                <a:latin typeface="Lato"/>
                <a:ea typeface="Lato"/>
                <a:cs typeface="Lato"/>
                <a:sym typeface="Lato"/>
              </a:endParaRPr>
            </a:p>
          </p:txBody>
        </p:sp>
        <p:cxnSp>
          <p:nvCxnSpPr>
            <p:cNvPr id="177" name="Google Shape;177;p22"/>
            <p:cNvCxnSpPr/>
            <p:nvPr/>
          </p:nvCxnSpPr>
          <p:spPr>
            <a:xfrm>
              <a:off x="5583878" y="2576175"/>
              <a:ext cx="845400" cy="0"/>
            </a:xfrm>
            <a:prstGeom prst="straightConnector1">
              <a:avLst/>
            </a:prstGeom>
            <a:noFill/>
            <a:ln cap="flat" cmpd="sng" w="28575">
              <a:solidFill>
                <a:srgbClr val="1A9988"/>
              </a:solidFill>
              <a:prstDash val="solid"/>
              <a:round/>
              <a:headEnd len="med" w="med" type="oval"/>
              <a:tailEnd len="med" w="med"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Walkthrough</a:t>
            </a:r>
            <a:endParaRPr sz="3000"/>
          </a:p>
        </p:txBody>
      </p:sp>
      <p:sp>
        <p:nvSpPr>
          <p:cNvPr id="183" name="Google Shape;183;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500">
                <a:solidFill>
                  <a:srgbClr val="178D7D"/>
                </a:solidFill>
                <a:latin typeface="Nunito"/>
                <a:ea typeface="Nunito"/>
                <a:cs typeface="Nunito"/>
                <a:sym typeface="Nunito"/>
              </a:rPr>
              <a:t>Sarah is a receptionist at the front desk working with a prospective patient directly, she takes the patients' information and creates a file for them. With the file created, Sarah chooses a doctor who is available or assigned to the patient and then books the patient successfully under the doctor. </a:t>
            </a:r>
            <a:endParaRPr b="1" sz="1500">
              <a:solidFill>
                <a:srgbClr val="178D7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Step #1</a:t>
            </a:r>
            <a:endParaRPr/>
          </a:p>
        </p:txBody>
      </p:sp>
      <p:sp>
        <p:nvSpPr>
          <p:cNvPr id="189" name="Google Shape;189;p2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management section.</a:t>
            </a:r>
            <a:endParaRPr/>
          </a:p>
        </p:txBody>
      </p:sp>
      <p:sp>
        <p:nvSpPr>
          <p:cNvPr id="190" name="Google Shape;190;p24"/>
          <p:cNvSpPr txBox="1"/>
          <p:nvPr>
            <p:ph idx="2" type="body"/>
          </p:nvPr>
        </p:nvSpPr>
        <p:spPr>
          <a:xfrm>
            <a:off x="5183875" y="1898825"/>
            <a:ext cx="3374400" cy="126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900">
                <a:solidFill>
                  <a:srgbClr val="178D7D"/>
                </a:solidFill>
                <a:highlight>
                  <a:schemeClr val="lt1"/>
                </a:highlight>
                <a:latin typeface="Nunito"/>
                <a:ea typeface="Nunito"/>
                <a:cs typeface="Nunito"/>
                <a:sym typeface="Nunito"/>
              </a:rPr>
              <a:t>Sarah navigates to the patient management sectio</a:t>
            </a:r>
            <a:r>
              <a:rPr lang="en" sz="1900">
                <a:solidFill>
                  <a:srgbClr val="178D7D"/>
                </a:solidFill>
                <a:highlight>
                  <a:schemeClr val="lt1"/>
                </a:highlight>
                <a:latin typeface="Nunito"/>
                <a:ea typeface="Nunito"/>
                <a:cs typeface="Nunito"/>
                <a:sym typeface="Nunito"/>
              </a:rPr>
              <a:t>n.</a:t>
            </a:r>
            <a:endParaRPr sz="1900">
              <a:solidFill>
                <a:srgbClr val="178D7D"/>
              </a:solidFill>
              <a:highlight>
                <a:schemeClr val="lt1"/>
              </a:highlight>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2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Patient Management Page</a:t>
            </a:r>
            <a:endParaRPr>
              <a:solidFill>
                <a:schemeClr val="lt1"/>
              </a:solidFill>
              <a:latin typeface="Lato"/>
              <a:ea typeface="Lato"/>
              <a:cs typeface="Lato"/>
              <a:sym typeface="Lato"/>
            </a:endParaRPr>
          </a:p>
        </p:txBody>
      </p:sp>
      <p:pic>
        <p:nvPicPr>
          <p:cNvPr id="196" name="Google Shape;196;p25"/>
          <p:cNvPicPr preferRelativeResize="0"/>
          <p:nvPr/>
        </p:nvPicPr>
        <p:blipFill>
          <a:blip r:embed="rId3">
            <a:alphaModFix/>
          </a:blip>
          <a:stretch>
            <a:fillRect/>
          </a:stretch>
        </p:blipFill>
        <p:spPr>
          <a:xfrm>
            <a:off x="1396314" y="800925"/>
            <a:ext cx="6351386" cy="3541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